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8"/>
  </p:notesMasterIdLst>
  <p:sldIdLst>
    <p:sldId id="256" r:id="rId2"/>
    <p:sldId id="293" r:id="rId3"/>
    <p:sldId id="304" r:id="rId4"/>
    <p:sldId id="306" r:id="rId5"/>
    <p:sldId id="334" r:id="rId6"/>
    <p:sldId id="358" r:id="rId7"/>
    <p:sldId id="341" r:id="rId8"/>
    <p:sldId id="342" r:id="rId9"/>
    <p:sldId id="343" r:id="rId10"/>
    <p:sldId id="359" r:id="rId11"/>
    <p:sldId id="360" r:id="rId12"/>
    <p:sldId id="316" r:id="rId13"/>
    <p:sldId id="307" r:id="rId14"/>
    <p:sldId id="308" r:id="rId15"/>
    <p:sldId id="309" r:id="rId16"/>
    <p:sldId id="336" r:id="rId17"/>
    <p:sldId id="357" r:id="rId18"/>
    <p:sldId id="311" r:id="rId19"/>
    <p:sldId id="337" r:id="rId20"/>
    <p:sldId id="339" r:id="rId21"/>
    <p:sldId id="349" r:id="rId22"/>
    <p:sldId id="345" r:id="rId23"/>
    <p:sldId id="350" r:id="rId24"/>
    <p:sldId id="346" r:id="rId25"/>
    <p:sldId id="351" r:id="rId26"/>
    <p:sldId id="347" r:id="rId27"/>
    <p:sldId id="352" r:id="rId28"/>
    <p:sldId id="348" r:id="rId29"/>
    <p:sldId id="353" r:id="rId30"/>
    <p:sldId id="340" r:id="rId31"/>
    <p:sldId id="356" r:id="rId32"/>
    <p:sldId id="361" r:id="rId33"/>
    <p:sldId id="362" r:id="rId34"/>
    <p:sldId id="363" r:id="rId35"/>
    <p:sldId id="364" r:id="rId36"/>
    <p:sldId id="365" r:id="rId37"/>
    <p:sldId id="366" r:id="rId38"/>
    <p:sldId id="367" r:id="rId39"/>
    <p:sldId id="368" r:id="rId40"/>
    <p:sldId id="369" r:id="rId41"/>
    <p:sldId id="370" r:id="rId42"/>
    <p:sldId id="371" r:id="rId43"/>
    <p:sldId id="372" r:id="rId44"/>
    <p:sldId id="373" r:id="rId45"/>
    <p:sldId id="374" r:id="rId46"/>
    <p:sldId id="375" r:id="rId47"/>
    <p:sldId id="376" r:id="rId48"/>
    <p:sldId id="377" r:id="rId49"/>
    <p:sldId id="378" r:id="rId50"/>
    <p:sldId id="379" r:id="rId51"/>
    <p:sldId id="380" r:id="rId52"/>
    <p:sldId id="381" r:id="rId53"/>
    <p:sldId id="382" r:id="rId54"/>
    <p:sldId id="383" r:id="rId55"/>
    <p:sldId id="384" r:id="rId56"/>
    <p:sldId id="385" r:id="rId57"/>
    <p:sldId id="386" r:id="rId58"/>
    <p:sldId id="387" r:id="rId59"/>
    <p:sldId id="388" r:id="rId60"/>
    <p:sldId id="389" r:id="rId61"/>
    <p:sldId id="390" r:id="rId62"/>
    <p:sldId id="406" r:id="rId63"/>
    <p:sldId id="407" r:id="rId64"/>
    <p:sldId id="411" r:id="rId65"/>
    <p:sldId id="409" r:id="rId66"/>
    <p:sldId id="333" r:id="rId67"/>
  </p:sldIdLst>
  <p:sldSz cx="12192000" cy="6858000"/>
  <p:notesSz cx="6797675" cy="9926638"/>
  <p:embeddedFontLst>
    <p:embeddedFont>
      <p:font typeface="나눔바른고딕 Light" panose="020B0603020101020101" pitchFamily="50" charset="-127"/>
      <p:regular r:id="rId69"/>
    </p:embeddedFont>
    <p:embeddedFont>
      <p:font typeface="나눔스퀘어라운드 ExtraBold" panose="020B0600000101010101" pitchFamily="50" charset="-127"/>
      <p:bold r:id="rId70"/>
    </p:embeddedFont>
    <p:embeddedFont>
      <p:font typeface="Calibri" panose="020F0502020204030204" pitchFamily="34" charset="0"/>
      <p:regular r:id="rId71"/>
      <p:bold r:id="rId72"/>
      <p:italic r:id="rId73"/>
      <p:boldItalic r:id="rId74"/>
    </p:embeddedFont>
    <p:embeddedFont>
      <p:font typeface="나눔스퀘어라운드 Bold" panose="020B0600000101010101" pitchFamily="50" charset="-127"/>
      <p:bold r:id="rId75"/>
    </p:embeddedFont>
    <p:embeddedFont>
      <p:font typeface="맑은 고딕" panose="020B0503020000020004" pitchFamily="50" charset="-127"/>
      <p:regular r:id="rId76"/>
      <p:bold r:id="rId77"/>
    </p:embeddedFont>
    <p:embeddedFont>
      <p:font typeface="나눔바른고딕" panose="020B0603020101020101" pitchFamily="50" charset="-127"/>
      <p:regular r:id="rId78"/>
      <p:bold r:id="rId7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273" userDrawn="1">
          <p15:clr>
            <a:srgbClr val="A4A3A4"/>
          </p15:clr>
        </p15:guide>
        <p15:guide id="4" pos="5768" userDrawn="1">
          <p15:clr>
            <a:srgbClr val="A4A3A4"/>
          </p15:clr>
        </p15:guide>
        <p15:guide id="5" orient="horz" pos="2455" userDrawn="1">
          <p15:clr>
            <a:srgbClr val="A4A3A4"/>
          </p15:clr>
        </p15:guide>
        <p15:guide id="6" pos="19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D2EC"/>
    <a:srgbClr val="A1C6E7"/>
    <a:srgbClr val="5B9BD5"/>
    <a:srgbClr val="2525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20" y="108"/>
      </p:cViewPr>
      <p:guideLst>
        <p:guide orient="horz" pos="2160"/>
        <p:guide pos="3840"/>
        <p:guide orient="horz" pos="2273"/>
        <p:guide pos="5768"/>
        <p:guide orient="horz" pos="2455"/>
        <p:guide pos="191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A12F0B-2B62-468F-9F45-F12D1BA0FDAC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26239A-8566-4434-BB3B-4174EE8AC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412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ED827-F55F-4F1E-8783-78278092F08B}" type="datetime1">
              <a:rPr lang="ko-KR" altLang="en-US" smtClean="0"/>
              <a:t>2024-08-29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093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CBF2-B08C-4DEE-B0B8-FA89FF8DB54B}" type="datetime1">
              <a:rPr lang="ko-KR" altLang="en-US" smtClean="0"/>
              <a:t>2024-08-29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96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FEA80-55B0-46E1-8B2A-EBD8943D4D0E}" type="datetime1">
              <a:rPr lang="ko-KR" altLang="en-US" smtClean="0"/>
              <a:t>2024-08-29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4495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8992F-55A9-419C-873C-2C04A476A85C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EB126-5990-43D8-B136-CC1EB528A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158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A29F4FE0-9E9C-4F2B-ADA2-4300E7027D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563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0D295-F350-4E06-A44E-74F576C8AC63}" type="datetime1">
              <a:rPr lang="ko-KR" altLang="en-US" smtClean="0"/>
              <a:t>2024-08-29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731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A446A-7983-4583-8A9D-832E16A37989}" type="datetime1">
              <a:rPr lang="ko-KR" altLang="en-US" smtClean="0"/>
              <a:t>2024-08-29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015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9E02-A21D-46C4-8823-276D7287AE14}" type="datetime1">
              <a:rPr lang="ko-KR" altLang="en-US" smtClean="0"/>
              <a:t>2024-08-29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523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4E5E-17B7-4F87-B4FD-447038EFE686}" type="datetime1">
              <a:rPr lang="ko-KR" altLang="en-US" smtClean="0"/>
              <a:t>2024-08-29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917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F4C24-8710-4A01-9F60-419DA34FEE06}" type="datetime1">
              <a:rPr lang="ko-KR" altLang="en-US" smtClean="0"/>
              <a:t>2024-08-29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2329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05000-EAC0-419A-952D-BBBA5430A6CA}" type="datetime1">
              <a:rPr lang="ko-KR" altLang="en-US" smtClean="0"/>
              <a:t>2024-08-29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367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C7D25-51B5-4A6C-8667-61FE8F77F1AC}" type="datetime1">
              <a:rPr lang="ko-KR" altLang="en-US" smtClean="0"/>
              <a:t>2024-08-29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3031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F69BA-B06E-418C-8331-38DE14F3B697}" type="datetime1">
              <a:rPr lang="ko-KR" altLang="en-US" smtClean="0"/>
              <a:t>2024-08-29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F4FE0-9E9C-4F2B-ADA2-4300E7027D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580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899C15B-7923-4B21-B940-36EDBB5AF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409" y="384525"/>
            <a:ext cx="2456230" cy="560783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1560500" y="2429119"/>
            <a:ext cx="9052024" cy="860325"/>
          </a:xfrm>
        </p:spPr>
        <p:txBody>
          <a:bodyPr>
            <a:normAutofit fontScale="90000"/>
          </a:bodyPr>
          <a:lstStyle/>
          <a:p>
            <a:r>
              <a:rPr lang="en-US" altLang="ko-KR" b="1" smtClean="0">
                <a:solidFill>
                  <a:schemeClr val="accent1"/>
                </a:solidFill>
              </a:rPr>
              <a:t>&lt; </a:t>
            </a:r>
            <a:r>
              <a:rPr lang="ko-KR" altLang="en-US" b="1" smtClean="0">
                <a:solidFill>
                  <a:schemeClr val="accent1"/>
                </a:solidFill>
              </a:rPr>
              <a:t>인수인계</a:t>
            </a:r>
            <a:r>
              <a:rPr lang="en-US" altLang="ko-KR" b="1" smtClean="0">
                <a:solidFill>
                  <a:schemeClr val="accent1"/>
                </a:solidFill>
              </a:rPr>
              <a:t>_</a:t>
            </a:r>
            <a:r>
              <a:rPr lang="ko-KR" altLang="en-US" b="1" smtClean="0">
                <a:solidFill>
                  <a:schemeClr val="accent1"/>
                </a:solidFill>
              </a:rPr>
              <a:t>셀렉터 </a:t>
            </a:r>
            <a:r>
              <a:rPr lang="en-US" altLang="ko-KR" b="1" dirty="0" smtClean="0">
                <a:solidFill>
                  <a:schemeClr val="accent1"/>
                </a:solidFill>
              </a:rPr>
              <a:t>&gt;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8" name="부제목 2"/>
          <p:cNvSpPr>
            <a:spLocks noGrp="1"/>
          </p:cNvSpPr>
          <p:nvPr>
            <p:ph type="subTitle" idx="1"/>
          </p:nvPr>
        </p:nvSpPr>
        <p:spPr>
          <a:xfrm>
            <a:off x="9114631" y="5499358"/>
            <a:ext cx="2239169" cy="798412"/>
          </a:xfrm>
        </p:spPr>
        <p:txBody>
          <a:bodyPr>
            <a:normAutofit fontScale="92500"/>
          </a:bodyPr>
          <a:lstStyle/>
          <a:p>
            <a:pPr algn="r"/>
            <a:r>
              <a:rPr lang="en-US" altLang="ko-KR" sz="2000" b="1" smtClean="0">
                <a:solidFill>
                  <a:schemeClr val="accent1"/>
                </a:solidFill>
              </a:rPr>
              <a:t>2024.07.01~08.30</a:t>
            </a:r>
            <a:endParaRPr lang="en-US" altLang="ko-KR" sz="2000" b="1" dirty="0">
              <a:solidFill>
                <a:schemeClr val="accent1"/>
              </a:solidFill>
            </a:endParaRPr>
          </a:p>
          <a:p>
            <a:pPr algn="r"/>
            <a:r>
              <a:rPr lang="ko-KR" altLang="en-US" sz="2000" b="1" smtClean="0">
                <a:solidFill>
                  <a:schemeClr val="accent1"/>
                </a:solidFill>
              </a:rPr>
              <a:t>서원형 </a:t>
            </a:r>
            <a:r>
              <a:rPr lang="ko-KR" altLang="en-US" sz="2000" b="1" dirty="0" smtClean="0">
                <a:solidFill>
                  <a:schemeClr val="accent1"/>
                </a:solidFill>
              </a:rPr>
              <a:t>실습생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94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1963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</a:t>
            </a:r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용어 정리</a:t>
            </a:r>
            <a:endParaRPr lang="en-US" altLang="ko-KR" sz="2400" b="1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/>
          <p:cNvSpPr/>
          <p:nvPr/>
        </p:nvSpPr>
        <p:spPr>
          <a:xfrm>
            <a:off x="0" y="0"/>
            <a:ext cx="1414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01 /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개요</a:t>
            </a:r>
            <a:endParaRPr lang="en-US" sz="24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" name="그림 9"/>
          <p:cNvPicPr/>
          <p:nvPr/>
        </p:nvPicPr>
        <p:blipFill>
          <a:blip r:embed="rId2"/>
          <a:stretch>
            <a:fillRect/>
          </a:stretch>
        </p:blipFill>
        <p:spPr>
          <a:xfrm>
            <a:off x="1246094" y="1039905"/>
            <a:ext cx="9699812" cy="398929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777" y="5382119"/>
            <a:ext cx="5963482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35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1963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</a:t>
            </a:r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용어 정리</a:t>
            </a:r>
            <a:endParaRPr lang="en-US" altLang="ko-KR" sz="2400" b="1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/>
          <p:cNvSpPr/>
          <p:nvPr/>
        </p:nvSpPr>
        <p:spPr>
          <a:xfrm>
            <a:off x="0" y="0"/>
            <a:ext cx="1414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01 /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개요</a:t>
            </a:r>
            <a:endParaRPr lang="en-US" sz="24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2724709" y="1293720"/>
            <a:ext cx="5601335" cy="1885950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743886"/>
            <a:ext cx="5943600" cy="1790699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4"/>
          <a:stretch>
            <a:fillRect/>
          </a:stretch>
        </p:blipFill>
        <p:spPr>
          <a:xfrm>
            <a:off x="552692" y="3743886"/>
            <a:ext cx="4972685" cy="17907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904564" y="2716307"/>
            <a:ext cx="2593918" cy="43030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32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2724150"/>
            <a:ext cx="12192000" cy="140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294872" y="3044279"/>
            <a:ext cx="36022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 / </a:t>
            </a:r>
            <a:r>
              <a:rPr lang="ko-KR" altLang="en-US" sz="4400" b="1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완료 과제</a:t>
            </a:r>
            <a:endParaRPr lang="en-US" sz="4400" b="1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069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169469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992426" y="2296226"/>
            <a:ext cx="217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액티비티 개발</a:t>
            </a:r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7218391" y="2757891"/>
            <a:ext cx="2699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TakeAllScreenshot(NM)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1694695" y="2296226"/>
            <a:ext cx="4069956" cy="2670205"/>
            <a:chOff x="2162637" y="2301194"/>
            <a:chExt cx="4069956" cy="2670205"/>
          </a:xfrm>
        </p:grpSpPr>
        <p:sp>
          <p:nvSpPr>
            <p:cNvPr id="6" name="TextBox 5"/>
            <p:cNvSpPr txBox="1"/>
            <p:nvPr/>
          </p:nvSpPr>
          <p:spPr>
            <a:xfrm>
              <a:off x="3038571" y="2301194"/>
              <a:ext cx="15568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lang="ko-KR" altLang="en-US" sz="2400" b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해결완료</a:t>
              </a:r>
              <a:r>
                <a:rPr lang="en-US" altLang="ko-KR" sz="2400" b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264536" y="2762859"/>
              <a:ext cx="29680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새로고침</a:t>
              </a:r>
              <a:r>
                <a:rPr lang="en-US" altLang="ko-KR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reload_frame </a:t>
              </a:r>
              <a:r>
                <a:rPr lang="ko-KR" altLang="en-US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에러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264536" y="3132191"/>
              <a:ext cx="19309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frame </a:t>
              </a:r>
              <a:r>
                <a:rPr lang="ko-KR" altLang="en-US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페이지 에러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264535" y="4227767"/>
              <a:ext cx="14750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NM </a:t>
              </a:r>
              <a:r>
                <a:rPr lang="ko-KR" altLang="en-US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통신 에러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264535" y="4602067"/>
              <a:ext cx="25165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Edge </a:t>
              </a:r>
              <a:r>
                <a:rPr lang="ko-KR" altLang="en-US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브라우저 좌표 보정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264535" y="3496555"/>
              <a:ext cx="28264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Extension 1Pixel </a:t>
              </a:r>
              <a:r>
                <a:rPr lang="ko-KR" altLang="en-US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통신 에러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264535" y="3863403"/>
              <a:ext cx="23609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Virtual Click CSP </a:t>
              </a:r>
              <a:r>
                <a:rPr lang="ko-KR" altLang="en-US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에러</a:t>
              </a:r>
              <a:endParaRPr 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왼쪽 대괄호 20"/>
            <p:cNvSpPr/>
            <p:nvPr/>
          </p:nvSpPr>
          <p:spPr>
            <a:xfrm>
              <a:off x="3028259" y="2808217"/>
              <a:ext cx="236275" cy="1612782"/>
            </a:xfrm>
            <a:prstGeom prst="leftBracket">
              <a:avLst>
                <a:gd name="adj" fmla="val 57051"/>
              </a:avLst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162637" y="3494071"/>
              <a:ext cx="8002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동작부</a:t>
              </a:r>
              <a:endParaRPr lang="ko-KR" altLang="en-US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251585" y="627507"/>
            <a:ext cx="3688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mtClean="0">
                <a:solidFill>
                  <a:srgbClr val="5B9BD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셀렉터 과제 총정리</a:t>
            </a:r>
            <a:endParaRPr lang="en-US" altLang="ko-KR" sz="3600" b="1" smtClean="0">
              <a:solidFill>
                <a:srgbClr val="5B9BD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457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49103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워밍업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Edge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보정 수정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22634" y="6478027"/>
            <a:ext cx="8686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_Edge_selector_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좌표보정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_07.docx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5638" y="516625"/>
            <a:ext cx="4722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브라우저의 셀렉터 출력 이상 오류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232850" y="4919969"/>
            <a:ext cx="1125629" cy="784093"/>
            <a:chOff x="1057759" y="3364832"/>
            <a:chExt cx="1125629" cy="78409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9608" y1="14000" x2="23529" y2="16000"/>
                          <a14:foregroundMark x1="64706" y1="16000" x2="19608" y2="64000"/>
                          <a14:foregroundMark x1="66667" y1="70000" x2="78431" y2="78000"/>
                          <a14:foregroundMark x1="70588" y1="62000" x2="86275" y2="80000"/>
                          <a14:foregroundMark x1="78431" y1="60000" x2="86275" y2="76000"/>
                          <a14:foregroundMark x1="62745" y1="68000" x2="68627" y2="90000"/>
                          <a14:foregroundMark x1="64706" y1="76000" x2="76471" y2="78000"/>
                          <a14:foregroundMark x1="37255" y1="66000" x2="49020" y2="60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83171" y="3364832"/>
              <a:ext cx="485843" cy="47631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057759" y="3841148"/>
              <a:ext cx="11256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익스텐션</a:t>
              </a:r>
              <a:r>
                <a:rPr lang="en-US" altLang="ko-KR" sz="140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(js)</a:t>
              </a:r>
              <a:endParaRPr lang="en-US" sz="140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8011012" y="4854874"/>
            <a:ext cx="1121654" cy="695471"/>
            <a:chOff x="1060091" y="2398568"/>
            <a:chExt cx="1121654" cy="69547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2300" y="2398568"/>
              <a:ext cx="457143" cy="457143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060091" y="2786262"/>
              <a:ext cx="11216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beBOT(C#)</a:t>
              </a:r>
              <a:endParaRPr lang="en-US" sz="140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14" name="오른쪽 화살표 13"/>
          <p:cNvSpPr/>
          <p:nvPr/>
        </p:nvSpPr>
        <p:spPr>
          <a:xfrm>
            <a:off x="4803057" y="5155511"/>
            <a:ext cx="2835653" cy="313011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351093" y="4803079"/>
            <a:ext cx="1739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mtClean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비정상</a:t>
            </a:r>
            <a:r>
              <a:rPr lang="ko-KR" altLang="en-US" sz="1600" b="1" smtClean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좌표값 전달</a:t>
            </a:r>
            <a:endParaRPr lang="en-US" altLang="ko-KR" sz="1600" b="1" smtClean="0">
              <a:solidFill>
                <a:schemeClr val="accent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5638" y="963407"/>
            <a:ext cx="7225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브라우저 인식 코드 추가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Edge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브라우저 시 추가 보정 작업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4637" y="2198836"/>
            <a:ext cx="8190506" cy="18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42723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워밍업 </a:t>
              </a:r>
              <a:r>
                <a:rPr lang="en-US" altLang="ko-KR" sz="240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Edge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진단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231649" y="4507828"/>
            <a:ext cx="6217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익스텐션 </a:t>
            </a:r>
            <a:r>
              <a:rPr lang="en-US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content.js</a:t>
            </a:r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1276</a:t>
            </a:r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 </a:t>
            </a:r>
            <a:r>
              <a:rPr lang="en-US" altLang="ko-KR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delayContent()</a:t>
            </a:r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內  </a:t>
            </a:r>
            <a:r>
              <a:rPr lang="en-US" altLang="ko-KR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bebotutil</a:t>
            </a:r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內 </a:t>
            </a:r>
            <a:r>
              <a:rPr lang="en-US" altLang="ko-KR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applyPhysicalCords</a:t>
            </a:r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內 조건문</a:t>
            </a:r>
            <a:endParaRPr lang="en-US" sz="120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958794" y="5194236"/>
            <a:ext cx="6979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대한 인식 코드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Edge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보정이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Chrome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동일하게 처리 됨을 확인</a:t>
            </a:r>
            <a:endParaRPr lang="en-US" altLang="ko-KR" b="1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028" y="2039782"/>
            <a:ext cx="3345944" cy="22456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05638" y="516625"/>
            <a:ext cx="4722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브라우저의 셀렉터 출력 이상 오류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05638" y="963407"/>
            <a:ext cx="7225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브라우저 인식 코드 추가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Edge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브라우저 시 추가 보정 작업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2634" y="6478027"/>
            <a:ext cx="8686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_Edge_selector_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좌표보정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_07.docx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617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16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483337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워밍업 </a:t>
              </a:r>
              <a:r>
                <a:rPr lang="en-US" altLang="ko-KR" sz="240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Edge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해결방안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2987424" y="4808633"/>
            <a:ext cx="6217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익스텐션 </a:t>
            </a:r>
            <a:r>
              <a:rPr lang="en-US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content.js</a:t>
            </a:r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1276</a:t>
            </a:r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 </a:t>
            </a:r>
            <a:r>
              <a:rPr lang="en-US" altLang="ko-KR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delayContent()</a:t>
            </a:r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內  </a:t>
            </a:r>
            <a:r>
              <a:rPr lang="en-US" altLang="ko-KR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beboturil</a:t>
            </a:r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內 </a:t>
            </a:r>
            <a:r>
              <a:rPr lang="en-US" altLang="ko-KR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applyPhysicalCords</a:t>
            </a:r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內 조건문</a:t>
            </a:r>
            <a:endParaRPr lang="en-US" sz="120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655" y="1834481"/>
            <a:ext cx="3569119" cy="2395382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05638" y="516625"/>
            <a:ext cx="4722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브라우저의 셀렉터 출력 이상 오류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05638" y="963407"/>
            <a:ext cx="7225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브라우저 인식 코드 추가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Edge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브라우저 시 추가 보정 작업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2634" y="6478027"/>
            <a:ext cx="8686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_Edge_selector_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좌표보정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_07.docx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676" y="1838754"/>
            <a:ext cx="4667901" cy="2391109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5041784" y="2709829"/>
            <a:ext cx="1182847" cy="691104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82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49103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워밍업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Edge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보정 수정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22634" y="6478027"/>
            <a:ext cx="8686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_Edge_selector_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좌표보정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_07.docx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5638" y="516625"/>
            <a:ext cx="4722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브라우저의 셀렉터 출력 이상 오류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5638" y="963407"/>
            <a:ext cx="7225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브라우저 인식 코드 추가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Edge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브라우저 시 추가 보정 작업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527" y="1676220"/>
            <a:ext cx="8190506" cy="188207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314" y="3985026"/>
            <a:ext cx="8159535" cy="131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9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18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53706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TakeAllScreenShot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문제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05638" y="516625"/>
            <a:ext cx="11700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기존의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ScreenShot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브라우저의 전체화면이 아닌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X, Y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좌표를 통해 가져오기 때문에 스크롤이 있는 사이트는 잘린다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5638" y="963407"/>
            <a:ext cx="5445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NM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통신이 가능한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TakeAllScreenShot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_NM_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스크린샷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_11.docx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285" y="1903229"/>
            <a:ext cx="7392432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99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53706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TakeAllScreenShot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진단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05638" y="516625"/>
            <a:ext cx="11700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기존의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ScreenShot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브라우저의 전체화면이 아닌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X, Y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좌표를 통해 가져오기 때문에 스크롤이 있는 사이트는 잘린다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5638" y="963407"/>
            <a:ext cx="5445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NM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통신이 가능한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TakeAllScreenShot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_NM_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스크린샷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_11.docx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520341" y="2781935"/>
            <a:ext cx="715131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html2canvas </a:t>
            </a:r>
            <a:r>
              <a:rPr lang="ko-KR" altLang="en-US" sz="2400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패키지 활용 </a:t>
            </a:r>
            <a:r>
              <a:rPr lang="en-US" altLang="ko-KR" sz="2400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NM </a:t>
            </a:r>
            <a:r>
              <a:rPr lang="ko-KR" altLang="en-US" sz="2400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통신 액티비티 생성</a:t>
            </a:r>
            <a:endParaRPr lang="en-US" altLang="ko-KR" sz="2400" smtClean="0">
              <a:solidFill>
                <a:schemeClr val="accent1">
                  <a:lumMod val="5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2400" smtClean="0">
              <a:solidFill>
                <a:schemeClr val="accent1">
                  <a:lumMod val="5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400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  </a:t>
            </a:r>
            <a:r>
              <a:rPr lang="ko-KR" altLang="en-US" sz="2400" strike="sngStrike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스크롤 액티비티 개발 후 조합하여 사용</a:t>
            </a:r>
            <a:endParaRPr lang="en-US" sz="2400" strike="sngStrike">
              <a:solidFill>
                <a:schemeClr val="accent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120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16745" y="2767280"/>
            <a:ext cx="2627642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2.1</a:t>
            </a:r>
            <a:r>
              <a:rPr lang="ko-KR" altLang="en-U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현상</a:t>
            </a:r>
            <a:r>
              <a:rPr lang="en-US" altLang="ko-KR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문제점</a:t>
            </a:r>
            <a:endParaRPr lang="en-US" altLang="ko-KR" sz="2000" smtClean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2000" smtClean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2.2 </a:t>
            </a:r>
            <a:r>
              <a:rPr lang="ko-KR" altLang="en-U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원인</a:t>
            </a:r>
            <a:r>
              <a:rPr lang="en-US" altLang="ko-KR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진단</a:t>
            </a:r>
            <a:endParaRPr lang="en-US" altLang="ko-KR" sz="2000" smtClean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2000" smtClean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2.3 </a:t>
            </a:r>
            <a:r>
              <a:rPr lang="ko-KR" altLang="en-U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 조치 </a:t>
            </a:r>
            <a:endParaRPr lang="en-US" altLang="ko-KR" sz="2000" smtClean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200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2.4 </a:t>
            </a:r>
            <a:r>
              <a:rPr lang="ko-KR" altLang="en-U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함께하는 에러 수정</a:t>
            </a:r>
            <a:endParaRPr lang="en-US" altLang="ko-KR" sz="2000" smtClean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267608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32750" y="534568"/>
            <a:ext cx="1210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목차</a:t>
            </a:r>
            <a:endParaRPr lang="en-US" sz="4400" b="1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050162" y="1304009"/>
            <a:ext cx="1095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sz="24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개요</a:t>
            </a:r>
            <a:endParaRPr lang="en-US" sz="24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50162" y="2202641"/>
            <a:ext cx="37785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sz="24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완료 과제</a:t>
            </a:r>
            <a:r>
              <a:rPr lang="en-US" altLang="ko-KR" sz="24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4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셀렉터</a:t>
            </a:r>
            <a:r>
              <a:rPr lang="en-US" altLang="ko-KR" sz="24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4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전자약</a:t>
            </a:r>
            <a:r>
              <a:rPr lang="en-US" altLang="ko-KR" sz="24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en-US" sz="24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50162" y="5245301"/>
            <a:ext cx="32127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sz="24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향후 진행해야할 과제</a:t>
            </a:r>
            <a:endParaRPr lang="en-US" sz="24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345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20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53706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TakeAllScreenShot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조치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05638" y="516625"/>
            <a:ext cx="11700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기존의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ScreenShot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브라우저의 전체화면이 아닌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X, Y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좌표를 통해 가져오기 때문에 스크롤이 있는 사이트는 잘린다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5638" y="963407"/>
            <a:ext cx="5445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NM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통신이 가능한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TakeAllScreenShot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_NM_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스크린샷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_11.docx</a:t>
            </a:r>
          </a:p>
        </p:txBody>
      </p:sp>
      <p:pic>
        <p:nvPicPr>
          <p:cNvPr id="10" name="그림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25" y="1898656"/>
            <a:ext cx="9781118" cy="337801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9764785" y="4748169"/>
            <a:ext cx="1216404" cy="52850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30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21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53706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TakeAllScreenShot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조치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05638" y="516625"/>
            <a:ext cx="11700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기존의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ScreenShot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브라우저의 전체화면이 아닌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X, Y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좌표를 통해 가져오기 때문에 스크롤이 있는 사이트는 잘린다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5638" y="963407"/>
            <a:ext cx="5445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NM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통신이 가능한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TakeAllScreenShot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_NM_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스크린샷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_11.docx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301" y="1534818"/>
            <a:ext cx="6620799" cy="449642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097538" y="3229794"/>
            <a:ext cx="3733101" cy="176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22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53706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TakeAllScreenShot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조치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05638" y="516625"/>
            <a:ext cx="11700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기존의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ScreenShot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브라우저의 전체화면이 아닌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X, Y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좌표를 통해 가져오기 때문에 스크롤이 있는 사이트는 잘린다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5638" y="963407"/>
            <a:ext cx="5445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NM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통신이 가능한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TakeAllScreenShot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_NM_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스크린샷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_11.docx</a:t>
            </a:r>
          </a:p>
        </p:txBody>
      </p:sp>
      <p:pic>
        <p:nvPicPr>
          <p:cNvPr id="10" name="그림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25" y="1898656"/>
            <a:ext cx="9781118" cy="337801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363824" y="4748169"/>
            <a:ext cx="1216404" cy="52850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18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23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53706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TakeAllScreenShot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조치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05638" y="516625"/>
            <a:ext cx="11700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기존의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ScreenShot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브라우저의 전체화면이 아닌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X, Y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좌표를 통해 가져오기 때문에 스크롤이 있는 사이트는 잘린다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5638" y="963407"/>
            <a:ext cx="5445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NM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통신이 가능한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TakeAllScreenShot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_NM_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스크린샷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_11.docx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300" y="1617439"/>
            <a:ext cx="8792802" cy="414395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049938" y="4230168"/>
            <a:ext cx="2983536" cy="1860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99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24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53706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TakeAllScreenShot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조치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05638" y="516625"/>
            <a:ext cx="11700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기존의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ScreenShot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브라우저의 전체화면이 아닌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X, Y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좌표를 통해 가져오기 때문에 스크롤이 있는 사이트는 잘린다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5638" y="963407"/>
            <a:ext cx="5445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NM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통신이 가능한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TakeAllScreenShot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_NM_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스크린샷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_11.docx</a:t>
            </a:r>
          </a:p>
        </p:txBody>
      </p:sp>
      <p:pic>
        <p:nvPicPr>
          <p:cNvPr id="10" name="그림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25" y="1898656"/>
            <a:ext cx="9781118" cy="337801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738070" y="4748169"/>
            <a:ext cx="2525086" cy="52850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46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25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53706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TakeAllScreenShot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조치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05638" y="516625"/>
            <a:ext cx="11700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기존의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ScreenShot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브라우저의 전체화면이 아닌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X, Y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좌표를 통해 가져오기 때문에 스크롤이 있는 사이트는 잘린다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5638" y="963407"/>
            <a:ext cx="5445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NM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통신이 가능한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TakeAllScreenShot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_NM_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스크린샷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_11.docx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021" y="1566602"/>
            <a:ext cx="6677957" cy="372479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358620" y="4639113"/>
            <a:ext cx="1750275" cy="1881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72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26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53706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TakeAllScreenShot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조치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05638" y="516625"/>
            <a:ext cx="11700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기존의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ScreenShot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브라우저의 전체화면이 아닌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X, Y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좌표를 통해 가져오기 때문에 스크롤이 있는 사이트는 잘린다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5638" y="963407"/>
            <a:ext cx="5445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NM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통신이 가능한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TakeAllScreenShot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_NM_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스크린샷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_11.docx</a:t>
            </a:r>
          </a:p>
        </p:txBody>
      </p:sp>
      <p:pic>
        <p:nvPicPr>
          <p:cNvPr id="10" name="그림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25" y="1898656"/>
            <a:ext cx="9781118" cy="337801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741490" y="4748169"/>
            <a:ext cx="1157680" cy="52850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17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318" y="1497802"/>
            <a:ext cx="7678222" cy="4353533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27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53706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TakeAllScreenShot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조치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05638" y="516625"/>
            <a:ext cx="11700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기존의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ScreenShot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브라우저의 전체화면이 아닌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X, Y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좌표를 통해 가져오기 때문에 스크롤이 있는 사이트는 잘린다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5638" y="963407"/>
            <a:ext cx="5445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NM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통신이 가능한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TakeAllScreenShot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_NM_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스크린샷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_11.docx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336712" y="2197916"/>
            <a:ext cx="2245226" cy="2468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8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28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53706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TakeAllScreenShot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조치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05638" y="516625"/>
            <a:ext cx="11700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기존의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ScreenShot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브라우저의 전체화면이 아닌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X, Y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좌표를 통해 가져오기 때문에 스크롤이 있는 사이트는 잘린다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5638" y="963407"/>
            <a:ext cx="5445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NM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통신이 가능한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TakeAllScreenShot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_NM_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스크린샷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_11.docx</a:t>
            </a:r>
          </a:p>
        </p:txBody>
      </p:sp>
      <p:pic>
        <p:nvPicPr>
          <p:cNvPr id="10" name="그림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25" y="1898656"/>
            <a:ext cx="9781118" cy="337801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082625" y="4748169"/>
            <a:ext cx="2507863" cy="52850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39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29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53706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TakeAllScreenShot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조치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05638" y="516625"/>
            <a:ext cx="11700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기존의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ScreenShot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브라우저의 전체화면이 아닌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X, Y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좌표를 통해 가져오기 때문에 스크롤이 있는 사이트는 잘린다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5638" y="963407"/>
            <a:ext cx="5445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NM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통신이 가능한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TakeAllScreenShot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_NM_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스크린샷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_11.docx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821" y="1332739"/>
            <a:ext cx="5828357" cy="516107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248024" y="4748169"/>
            <a:ext cx="2815506" cy="216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직사각형 13"/>
          <p:cNvSpPr/>
          <p:nvPr/>
        </p:nvSpPr>
        <p:spPr>
          <a:xfrm>
            <a:off x="3527969" y="2291272"/>
            <a:ext cx="1715150" cy="216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62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2724150"/>
            <a:ext cx="12192000" cy="140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878359" y="3044279"/>
            <a:ext cx="24352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01 / </a:t>
            </a:r>
            <a:r>
              <a:rPr lang="ko-KR" altLang="en-US" sz="4400" b="1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endParaRPr lang="en-US" sz="4400" b="1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295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30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53706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TakeAllScreenShot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결과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05638" y="516625"/>
            <a:ext cx="11700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기존의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ScreenShot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브라우저의 전체화면이 아닌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X, Y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좌표를 통해 가져오기 때문에 스크롤이 있는 사이트는 잘린다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5638" y="963407"/>
            <a:ext cx="5445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NM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통신이 가능한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TakeAllScreenShot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_NM_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스크린샷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_11.docx</a:t>
            </a:r>
          </a:p>
        </p:txBody>
      </p:sp>
      <p:pic>
        <p:nvPicPr>
          <p:cNvPr id="11" name="그림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679" y="2514349"/>
            <a:ext cx="3999232" cy="2335285"/>
          </a:xfrm>
          <a:prstGeom prst="rect">
            <a:avLst/>
          </a:prstGeom>
        </p:spPr>
      </p:pic>
      <p:pic>
        <p:nvPicPr>
          <p:cNvPr id="12" name="그림 11" descr="C:\Users\USER\Downloads\screenshot - 2024-08-14T152423.109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534" y="1332739"/>
            <a:ext cx="5595939" cy="47219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690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31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84836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TakeAllScreenShot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디버그 시 봐야할 콘솔은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3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개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!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05638" y="516625"/>
            <a:ext cx="11700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기존의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ScreenShot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브라우저의 전체화면이 아닌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X, Y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좌표를 통해 가져오기 때문에 스크롤이 있는 사이트는 잘린다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5638" y="963407"/>
            <a:ext cx="5445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NM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통신이 가능한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TakeAllScreenShot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_NM_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스크린샷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_11.docx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09" y="1600610"/>
            <a:ext cx="10321255" cy="460954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2738" y="2388283"/>
            <a:ext cx="981212" cy="278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05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32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421782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 Extension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수정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05638" y="516625"/>
            <a:ext cx="3643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NM Extension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통신 에러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3146091" y="4737225"/>
            <a:ext cx="5899816" cy="873172"/>
            <a:chOff x="3232850" y="4830890"/>
            <a:chExt cx="5899816" cy="873172"/>
          </a:xfrm>
        </p:grpSpPr>
        <p:grpSp>
          <p:nvGrpSpPr>
            <p:cNvPr id="8" name="그룹 7"/>
            <p:cNvGrpSpPr/>
            <p:nvPr/>
          </p:nvGrpSpPr>
          <p:grpSpPr>
            <a:xfrm>
              <a:off x="3232850" y="4919969"/>
              <a:ext cx="1125629" cy="784093"/>
              <a:chOff x="1057759" y="3364832"/>
              <a:chExt cx="1125629" cy="784093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383171" y="3364832"/>
                <a:ext cx="485843" cy="476316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057759" y="3841148"/>
                <a:ext cx="112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smtClean="0"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익스텐션</a:t>
                </a:r>
                <a:r>
                  <a:rPr lang="en-US" altLang="ko-KR" sz="1400" smtClean="0"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(js)</a:t>
                </a:r>
                <a:endParaRPr lang="en-US" sz="1400"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8011012" y="4854874"/>
              <a:ext cx="1121654" cy="695471"/>
              <a:chOff x="1060091" y="2398568"/>
              <a:chExt cx="1121654" cy="695471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2300" y="2398568"/>
                <a:ext cx="457143" cy="457143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1060091" y="2786262"/>
                <a:ext cx="11216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smtClean="0"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beBOT(C#)</a:t>
                </a:r>
                <a:endParaRPr lang="en-US" sz="1400"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p:grpSp>
        <p:sp>
          <p:nvSpPr>
            <p:cNvPr id="14" name="오른쪽 화살표 13"/>
            <p:cNvSpPr/>
            <p:nvPr/>
          </p:nvSpPr>
          <p:spPr>
            <a:xfrm>
              <a:off x="4803057" y="5155511"/>
              <a:ext cx="2835653" cy="313011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27956" y="4830890"/>
              <a:ext cx="27118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smtClean="0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1pixel </a:t>
              </a:r>
              <a:r>
                <a:rPr lang="ko-KR" altLang="en-US" sz="1600" b="1" smtClean="0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이동시마다</a:t>
              </a:r>
              <a:r>
                <a:rPr lang="ko-KR" altLang="en-US" sz="1600" b="1" smtClean="0">
                  <a:solidFill>
                    <a:schemeClr val="accent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좌표값 전달</a:t>
              </a:r>
              <a:endParaRPr lang="en-US" altLang="ko-KR" sz="1600" b="1" smtClean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05638" y="963407"/>
            <a:ext cx="3262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 코드 구조적 수정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그림 1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091" y="4143377"/>
            <a:ext cx="5616145" cy="12606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3121" y="1447240"/>
            <a:ext cx="9354856" cy="258163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22634" y="6478027"/>
            <a:ext cx="8061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_selector_1pixel_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개선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_06.docx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15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33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42723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 </a:t>
              </a:r>
              <a:r>
                <a:rPr lang="en-US" altLang="ko-KR" sz="240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Extension </a:t>
              </a:r>
              <a:r>
                <a:rPr lang="ko-KR" altLang="en-US" sz="240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수정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231649" y="4507828"/>
            <a:ext cx="5641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익스텐션 </a:t>
            </a:r>
            <a:r>
              <a:rPr lang="en-US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content.js</a:t>
            </a:r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1482</a:t>
            </a:r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 </a:t>
            </a:r>
            <a:r>
              <a:rPr lang="en-US" altLang="ko-KR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delayContent()</a:t>
            </a:r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內  </a:t>
            </a:r>
            <a:r>
              <a:rPr lang="en-US" altLang="ko-KR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bebotutil</a:t>
            </a:r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內 </a:t>
            </a:r>
            <a:r>
              <a:rPr lang="en-US" altLang="ko-KR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pushEvent</a:t>
            </a:r>
            <a:r>
              <a:rPr lang="ko-KR" altLang="en-US" sz="120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內 조건문</a:t>
            </a:r>
            <a:endParaRPr lang="en-US" sz="120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648327" y="5077429"/>
            <a:ext cx="2895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else if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구문에서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click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 처리</a:t>
            </a:r>
            <a:endParaRPr lang="en-US" altLang="ko-KR" b="1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152" y="1719675"/>
            <a:ext cx="7849695" cy="262926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2634" y="6478027"/>
            <a:ext cx="8061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_selector_1pixel_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개선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_06.docx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5638" y="516625"/>
            <a:ext cx="3643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NM Extension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통신 에러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5638" y="963407"/>
            <a:ext cx="3262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 코드 구조적 수정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901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1963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</a:t>
            </a:r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용어 정리</a:t>
            </a:r>
            <a:endParaRPr lang="en-US" altLang="ko-KR" sz="2400" b="1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/>
          <p:cNvSpPr/>
          <p:nvPr/>
        </p:nvSpPr>
        <p:spPr>
          <a:xfrm>
            <a:off x="0" y="0"/>
            <a:ext cx="1414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 /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개요</a:t>
            </a:r>
            <a:endParaRPr lang="en-US" sz="24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098" name="Picture 2" descr="셀렉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554" y="655229"/>
            <a:ext cx="5013441" cy="5876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391150" y="4425950"/>
            <a:ext cx="1352550" cy="533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14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35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421782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</a:t>
              </a:r>
              <a:r>
                <a:rPr lang="ko-KR" altLang="en-US" sz="240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r>
                <a:rPr lang="en-US" altLang="ko-KR" sz="240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Extension </a:t>
              </a:r>
              <a:r>
                <a:rPr lang="ko-KR" altLang="en-US" sz="240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수정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22634" y="6478027"/>
            <a:ext cx="8061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_selector_1pixel_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개선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_06.docx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387" y="1536749"/>
            <a:ext cx="8286003" cy="473726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05638" y="516625"/>
            <a:ext cx="3643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NM Extension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통신 에러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5638" y="963407"/>
            <a:ext cx="3262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 코드 구조적 수정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659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5370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 /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셀렉터 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TakeAllScreenShot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</a:t>
            </a:r>
            <a:endParaRPr lang="en-US" sz="24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5638" y="516625"/>
            <a:ext cx="8651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나라장터 사이트의 버튼들은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CSP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보안설정이 되어 있어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beBOT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누를 수가 없다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_Virtual_click_CSP_09.docx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51" y="2174893"/>
            <a:ext cx="5979459" cy="293810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723" y="809861"/>
            <a:ext cx="5858693" cy="566816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31999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 /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셀렉터 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CSP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조치</a:t>
            </a:r>
            <a:endParaRPr lang="en-US" sz="24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41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105638" y="963407"/>
            <a:ext cx="3140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3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인수인계와 연계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5638" y="516625"/>
            <a:ext cx="8651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나라장터 사이트의 버튼들은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CSP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보안설정이 되어 있어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beBOT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누를 수가 없다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375" y="1629857"/>
            <a:ext cx="9396829" cy="385654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9603996" y="4832800"/>
            <a:ext cx="1216404" cy="52850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직사각형 14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_Virtual_click_CSP_09.docx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31999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 /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셀렉터 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CSP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조치</a:t>
            </a:r>
            <a:endParaRPr lang="en-US" sz="24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270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073" y="1647656"/>
            <a:ext cx="7363853" cy="3629532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직사각형 11"/>
          <p:cNvSpPr/>
          <p:nvPr/>
        </p:nvSpPr>
        <p:spPr>
          <a:xfrm>
            <a:off x="2414073" y="5038165"/>
            <a:ext cx="7363853" cy="2294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직사각형 13"/>
          <p:cNvSpPr/>
          <p:nvPr/>
        </p:nvSpPr>
        <p:spPr>
          <a:xfrm>
            <a:off x="105638" y="516625"/>
            <a:ext cx="8651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나라장터 사이트의 버튼들은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CSP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보안설정이 되어 있어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beBOT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누를 수가 없다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_Virtual_click_CSP_09.docx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31999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 /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셀렉터 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CSP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조치</a:t>
            </a:r>
            <a:endParaRPr lang="en-US" sz="24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974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39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319991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CSP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조치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05638" y="963407"/>
            <a:ext cx="3140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3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인수인계와 연계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5638" y="516625"/>
            <a:ext cx="8651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나라장터 사이트의 버튼들은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CSP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보안설정이 되어 있어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beBOT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누를 수가 없다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375" y="1629857"/>
            <a:ext cx="9396829" cy="385654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268255" y="4823835"/>
            <a:ext cx="1216404" cy="52850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_Virtual_click_CSP_09.docx</a:t>
            </a:r>
          </a:p>
        </p:txBody>
      </p:sp>
    </p:spTree>
    <p:extLst>
      <p:ext uri="{BB962C8B-B14F-4D97-AF65-F5344CB8AC3E}">
        <p14:creationId xmlns:p14="http://schemas.microsoft.com/office/powerpoint/2010/main" val="249262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461666"/>
            <a:ext cx="12192000" cy="2675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그룹 3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0" y="0"/>
              <a:ext cx="141417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01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개요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3279541" y="645543"/>
            <a:ext cx="1930600" cy="1930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smtClean="0">
                <a:solidFill>
                  <a:srgbClr val="5B9BD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동작부</a:t>
            </a:r>
            <a:endParaRPr lang="en-US" sz="3200">
              <a:solidFill>
                <a:srgbClr val="5B9BD5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5948063" y="871290"/>
            <a:ext cx="1662404" cy="15028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smtClean="0">
                <a:solidFill>
                  <a:srgbClr val="5B9BD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출력부</a:t>
            </a:r>
            <a:endParaRPr lang="en-US" sz="2000">
              <a:solidFill>
                <a:srgbClr val="5B9BD5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8537567" y="1340505"/>
            <a:ext cx="866550" cy="8665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rgbClr val="5B9BD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기타</a:t>
            </a:r>
            <a:endParaRPr lang="en-US" sz="1600">
              <a:solidFill>
                <a:srgbClr val="5B9BD5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19082" y="2585888"/>
            <a:ext cx="8515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>
                <a:solidFill>
                  <a:srgbClr val="5B9B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7</a:t>
            </a:r>
            <a:r>
              <a:rPr lang="en-US" altLang="ko-KR" sz="2400" smtClean="0">
                <a:solidFill>
                  <a:srgbClr val="5B9B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0%</a:t>
            </a:r>
            <a:endParaRPr lang="en-US" sz="2400">
              <a:solidFill>
                <a:srgbClr val="5B9BD5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400355" y="2585886"/>
            <a:ext cx="851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smtClean="0">
                <a:solidFill>
                  <a:srgbClr val="5B9B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20%</a:t>
            </a:r>
            <a:endParaRPr lang="en-US" sz="2400">
              <a:solidFill>
                <a:srgbClr val="5B9BD5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545084" y="2593623"/>
            <a:ext cx="851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smtClean="0">
                <a:solidFill>
                  <a:srgbClr val="5B9B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10%</a:t>
            </a:r>
            <a:endParaRPr lang="en-US" sz="2400">
              <a:solidFill>
                <a:srgbClr val="5B9BD5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598" y="1402761"/>
            <a:ext cx="17812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smtClean="0">
                <a:solidFill>
                  <a:srgbClr val="5B9B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문제 비중</a:t>
            </a:r>
            <a:endParaRPr lang="en-US" sz="3200">
              <a:solidFill>
                <a:srgbClr val="5B9BD5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276986" y="3260580"/>
            <a:ext cx="35012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smtClean="0">
                <a:solidFill>
                  <a:schemeClr val="accent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큰 주제별 종합 인수인계서</a:t>
            </a:r>
            <a:endParaRPr lang="en-US" sz="2400">
              <a:solidFill>
                <a:schemeClr val="accen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H="1">
            <a:off x="7058857" y="3257875"/>
            <a:ext cx="2527" cy="3720676"/>
          </a:xfrm>
          <a:prstGeom prst="line">
            <a:avLst/>
          </a:prstGeom>
          <a:ln w="19050">
            <a:solidFill>
              <a:srgbClr val="A1C6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8023364" y="3260580"/>
            <a:ext cx="22252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smtClean="0">
                <a:solidFill>
                  <a:srgbClr val="5B9B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소주제별 산출물</a:t>
            </a:r>
            <a:endParaRPr lang="en-US" sz="2400">
              <a:solidFill>
                <a:srgbClr val="5B9BD5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51815" y="3685520"/>
            <a:ext cx="38826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rgbClr val="A1C6E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r>
              <a:rPr lang="en-US" altLang="ko-KR" sz="1200">
                <a:solidFill>
                  <a:srgbClr val="A1C6E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:\Users\USER\Desktop\</a:t>
            </a:r>
            <a:r>
              <a:rPr lang="ko-KR" altLang="en-US" sz="1200">
                <a:solidFill>
                  <a:srgbClr val="A1C6E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z="1200">
                <a:solidFill>
                  <a:srgbClr val="A1C6E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z="1200">
                <a:solidFill>
                  <a:srgbClr val="A1C6E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인수인계</a:t>
            </a:r>
            <a:r>
              <a:rPr lang="en-US" altLang="ko-KR" sz="1200">
                <a:solidFill>
                  <a:srgbClr val="A1C6E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1200">
                <a:solidFill>
                  <a:srgbClr val="A1C6E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endParaRPr lang="en-US" sz="1200">
              <a:solidFill>
                <a:srgbClr val="A1C6E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31004" y="3962519"/>
            <a:ext cx="683084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최종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인수인계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셀렉터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r>
              <a:rPr lang="en-US" altLang="ko-KR" sz="2400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pptx</a:t>
            </a:r>
          </a:p>
          <a:p>
            <a:pPr marL="457200" indent="-457200">
              <a:buAutoNum type="arabicPeriod"/>
            </a:pP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인수인계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서원형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셀렉터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종합 개선 보고서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r>
              <a:rPr lang="en-US" altLang="ko-KR" sz="2400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docx</a:t>
            </a:r>
          </a:p>
          <a:p>
            <a:pPr marL="457200" indent="-457200">
              <a:buAutoNum type="arabicPeriod"/>
            </a:pPr>
            <a:r>
              <a:rPr lang="ko-KR" altLang="en-US" sz="2400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셀렉터 차수별 인수인계 영상 및 </a:t>
            </a:r>
            <a:r>
              <a:rPr lang="en-US" altLang="ko-KR" sz="2400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ppt</a:t>
            </a:r>
            <a:r>
              <a:rPr lang="ko-KR" altLang="en-US" sz="2400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400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ko-KR" altLang="en-US" sz="2400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건</a:t>
            </a:r>
            <a:endParaRPr lang="en-US" altLang="ko-KR" sz="2400" smtClean="0">
              <a:solidFill>
                <a:schemeClr val="accent1">
                  <a:lumMod val="5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en-US" sz="2400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readme.txt</a:t>
            </a:r>
            <a:endParaRPr lang="en-US" sz="2400">
              <a:solidFill>
                <a:schemeClr val="accent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351815" y="4147184"/>
            <a:ext cx="398032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과제별 보고서</a:t>
            </a:r>
            <a:r>
              <a:rPr lang="en-US" altLang="ko-KR" sz="2400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.word 10</a:t>
            </a:r>
            <a:r>
              <a:rPr lang="ko-KR" altLang="en-US" sz="2400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건</a:t>
            </a:r>
            <a:endParaRPr lang="en-US" altLang="ko-KR" sz="2400" smtClean="0">
              <a:solidFill>
                <a:schemeClr val="accent1">
                  <a:lumMod val="5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400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발표 자료 </a:t>
            </a:r>
            <a:r>
              <a:rPr lang="en-US" altLang="ko-KR" sz="2400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9</a:t>
            </a:r>
            <a:r>
              <a:rPr lang="ko-KR" altLang="en-US" sz="2400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건</a:t>
            </a:r>
            <a:endParaRPr lang="en-US" altLang="ko-KR" sz="2400" smtClean="0">
              <a:solidFill>
                <a:schemeClr val="accent1">
                  <a:lumMod val="5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buAutoNum type="arabicPeriod"/>
            </a:pPr>
            <a:endParaRPr lang="en-US" altLang="ko-KR" sz="2400" smtClean="0">
              <a:solidFill>
                <a:schemeClr val="accent1">
                  <a:lumMod val="5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86293" y="3685520"/>
            <a:ext cx="38826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rgbClr val="A1C6E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r>
              <a:rPr lang="en-US" altLang="ko-KR" sz="1200">
                <a:solidFill>
                  <a:srgbClr val="A1C6E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:\Users\USER\Desktop\</a:t>
            </a:r>
            <a:r>
              <a:rPr lang="ko-KR" altLang="en-US" sz="1200">
                <a:solidFill>
                  <a:srgbClr val="A1C6E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z="1200">
                <a:solidFill>
                  <a:srgbClr val="A1C6E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z="1200">
                <a:solidFill>
                  <a:srgbClr val="A1C6E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인수인계</a:t>
            </a:r>
            <a:r>
              <a:rPr lang="en-US" altLang="ko-KR" sz="1200">
                <a:solidFill>
                  <a:srgbClr val="A1C6E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1200">
                <a:solidFill>
                  <a:srgbClr val="A1C6E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endParaRPr lang="en-US" sz="1200">
              <a:solidFill>
                <a:srgbClr val="A1C6E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64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그룹 6"/>
          <p:cNvGrpSpPr/>
          <p:nvPr/>
        </p:nvGrpSpPr>
        <p:grpSpPr>
          <a:xfrm>
            <a:off x="1651967" y="1600583"/>
            <a:ext cx="8888065" cy="3753374"/>
            <a:chOff x="1651967" y="1552313"/>
            <a:chExt cx="8888065" cy="375337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1967" y="1552313"/>
              <a:ext cx="8888065" cy="3753374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2189956" y="4410636"/>
              <a:ext cx="7363853" cy="89505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105638" y="516625"/>
            <a:ext cx="8651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나라장터 사이트의 버튼들은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CSP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보안설정이 되어 있어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beBOT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누를 수가 없다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_Virtual_click_CSP_09.docx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31999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 /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셀렉터 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CSP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조치</a:t>
            </a:r>
            <a:endParaRPr lang="en-US" sz="24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010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직사각형 13"/>
          <p:cNvSpPr/>
          <p:nvPr/>
        </p:nvSpPr>
        <p:spPr>
          <a:xfrm>
            <a:off x="105638" y="516625"/>
            <a:ext cx="8651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나라장터 사이트의 버튼들은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CSP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보안설정이 되어 있어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beBOT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누를 수가 없다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388" y="1085603"/>
            <a:ext cx="8945223" cy="475363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776491" y="4563035"/>
            <a:ext cx="5915228" cy="1792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직사각형 14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_Virtual_click_CSP_09.docx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31999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 /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셀렉터 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CSP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조치</a:t>
            </a:r>
            <a:endParaRPr lang="en-US" sz="24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826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105638" y="963407"/>
            <a:ext cx="3140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3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인수인계와 연계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5638" y="516625"/>
            <a:ext cx="8651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나라장터 사이트의 버튼들은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CSP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보안설정이 되어 있어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beBOT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누를 수가 없다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375" y="1629857"/>
            <a:ext cx="9396829" cy="385654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683624" y="4832800"/>
            <a:ext cx="2483223" cy="52850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_Virtual_click_CSP_09.docx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31999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 /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셀렉터 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CSP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조치</a:t>
            </a:r>
            <a:endParaRPr lang="en-US" sz="24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50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390" y="1357023"/>
            <a:ext cx="6773220" cy="4143953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직사각형 13"/>
          <p:cNvSpPr/>
          <p:nvPr/>
        </p:nvSpPr>
        <p:spPr>
          <a:xfrm>
            <a:off x="105638" y="516625"/>
            <a:ext cx="8651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나라장터 사이트의 버튼들은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CSP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보안설정이 되어 있어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beBOT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누를 수가 없다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381173" y="3917576"/>
            <a:ext cx="3046521" cy="2151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직사각형 12"/>
          <p:cNvSpPr/>
          <p:nvPr/>
        </p:nvSpPr>
        <p:spPr>
          <a:xfrm>
            <a:off x="3506679" y="5002203"/>
            <a:ext cx="3046521" cy="2151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직사각형 14"/>
          <p:cNvSpPr/>
          <p:nvPr/>
        </p:nvSpPr>
        <p:spPr>
          <a:xfrm>
            <a:off x="3381172" y="2422146"/>
            <a:ext cx="3046521" cy="2151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직사각형 15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_Virtual_click_CSP_09.docx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0" y="0"/>
            <a:ext cx="31999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 /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셀렉터 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CSP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조치</a:t>
            </a:r>
            <a:endParaRPr lang="en-US" sz="24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689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105638" y="963407"/>
            <a:ext cx="3140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3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인수인계와 연계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5638" y="516625"/>
            <a:ext cx="8651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나라장터 사이트의 버튼들은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CSP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보안설정이 되어 있어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beBOT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누를 수가 없다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375" y="1629857"/>
            <a:ext cx="9396829" cy="385654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783106" y="4832800"/>
            <a:ext cx="1201273" cy="52850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_Virtual_click_CSP_09.docx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31999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 /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셀렉터 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CSP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조치</a:t>
            </a:r>
            <a:endParaRPr lang="en-US" sz="24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152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직사각형 13"/>
          <p:cNvSpPr/>
          <p:nvPr/>
        </p:nvSpPr>
        <p:spPr>
          <a:xfrm>
            <a:off x="105638" y="516625"/>
            <a:ext cx="8651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나라장터 사이트의 버튼들은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CSP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보안설정이 되어 있어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beBOT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누를 수가 없다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78869" y="1226932"/>
            <a:ext cx="8478433" cy="2943636"/>
            <a:chOff x="1856783" y="1957182"/>
            <a:chExt cx="8478433" cy="2943636"/>
          </a:xfrm>
        </p:grpSpPr>
        <p:sp>
          <p:nvSpPr>
            <p:cNvPr id="12" name="직사각형 11"/>
            <p:cNvSpPr/>
            <p:nvPr/>
          </p:nvSpPr>
          <p:spPr>
            <a:xfrm>
              <a:off x="3381173" y="3917576"/>
              <a:ext cx="3046521" cy="2151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381172" y="2422146"/>
              <a:ext cx="3046521" cy="2151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6783" y="1957182"/>
              <a:ext cx="8478433" cy="2943636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2459235" y="3254692"/>
              <a:ext cx="7482624" cy="2151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316" y="3315129"/>
            <a:ext cx="5591955" cy="269595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508376" y="3848843"/>
            <a:ext cx="4616824" cy="2151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직사각형 16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_Virtual_click_CSP_09.docx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31999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 /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셀렉터 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CSP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조치</a:t>
            </a:r>
            <a:endParaRPr lang="en-US" sz="24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685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105638" y="963407"/>
            <a:ext cx="3140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3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인수인계와 연계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5638" y="516625"/>
            <a:ext cx="8651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나라장터 사이트의 버튼들은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CSP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보안설정이 되어 있어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beBOT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누를 수가 없다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375" y="1629857"/>
            <a:ext cx="9396829" cy="385654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484045" y="4832800"/>
            <a:ext cx="1201273" cy="52850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_Virtual_click_CSP_09.docx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31999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 /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셀렉터 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CSP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조치</a:t>
            </a:r>
            <a:endParaRPr lang="en-US" sz="24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782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직사각형 13"/>
          <p:cNvSpPr/>
          <p:nvPr/>
        </p:nvSpPr>
        <p:spPr>
          <a:xfrm>
            <a:off x="105638" y="516625"/>
            <a:ext cx="8651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나라장터 사이트의 버튼들은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CSP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보안설정이 되어 있어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beBOT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누를 수가 없다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785" y="1323681"/>
            <a:ext cx="5582429" cy="4210638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3397623" y="1323681"/>
            <a:ext cx="2519083" cy="2151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직사각형 16"/>
          <p:cNvSpPr/>
          <p:nvPr/>
        </p:nvSpPr>
        <p:spPr>
          <a:xfrm>
            <a:off x="3836894" y="3491608"/>
            <a:ext cx="2519083" cy="2151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_Virtual_click_CSP_09.docx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31999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 /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셀렉터 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CSP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조치</a:t>
            </a:r>
            <a:endParaRPr lang="en-US" sz="24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63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직사각형 13"/>
          <p:cNvSpPr/>
          <p:nvPr/>
        </p:nvSpPr>
        <p:spPr>
          <a:xfrm>
            <a:off x="105638" y="516625"/>
            <a:ext cx="8651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나라장터 사이트의 버튼들은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CSP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보안설정이 되어 있어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beBOT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누를 수가 없다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424" y="2161166"/>
            <a:ext cx="3564235" cy="29469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637" y="1126478"/>
            <a:ext cx="5829397" cy="511102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8283388" y="6045909"/>
            <a:ext cx="1165412" cy="2125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직사각형 15"/>
          <p:cNvSpPr/>
          <p:nvPr/>
        </p:nvSpPr>
        <p:spPr>
          <a:xfrm>
            <a:off x="22634" y="6478027"/>
            <a:ext cx="778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_Virtual_click_CSP_09.docx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31999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 /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셀렉터 </a:t>
            </a:r>
            <a:r>
              <a:rPr lang="en-US" altLang="ko-KR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CSP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조치</a:t>
            </a:r>
            <a:endParaRPr lang="en-US" sz="24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308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49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36507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 frame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문제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05638" y="516625"/>
            <a:ext cx="7076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Frame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새로고침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접속시 반반의 확률로 셀렉터가 이상 동작함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5638" y="963407"/>
            <a:ext cx="3980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 확인 및 코드 로그로 수정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634" y="6478027"/>
            <a:ext cx="9178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새로고침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,reload_frame_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출력에러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_02.docx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2" y="1648120"/>
            <a:ext cx="9440592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1963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</a:t>
            </a:r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용어 정리</a:t>
            </a:r>
            <a:endParaRPr lang="en-US" altLang="ko-KR" sz="2400" b="1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6169" y="602895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요소</a:t>
            </a:r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</p:txBody>
      </p:sp>
      <p:pic>
        <p:nvPicPr>
          <p:cNvPr id="9" name="그림 8"/>
          <p:cNvPicPr/>
          <p:nvPr/>
        </p:nvPicPr>
        <p:blipFill>
          <a:blip r:embed="rId2"/>
          <a:stretch>
            <a:fillRect/>
          </a:stretch>
        </p:blipFill>
        <p:spPr>
          <a:xfrm>
            <a:off x="314432" y="1137975"/>
            <a:ext cx="1249680" cy="12096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/>
          <p:nvPr/>
        </p:nvPicPr>
        <p:blipFill rotWithShape="1">
          <a:blip r:embed="rId3"/>
          <a:srcRect l="1782" b="4496"/>
          <a:stretch/>
        </p:blipFill>
        <p:spPr bwMode="auto">
          <a:xfrm>
            <a:off x="1625758" y="1137975"/>
            <a:ext cx="2917190" cy="120904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542948" y="1807705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셀렉터를 통해 선택할 수 있는 단위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익스텐션의 역할</a:t>
            </a:r>
            <a:endParaRPr lang="en-US" altLang="ko-KR" b="1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(js)DOM</a:t>
            </a: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인식하는 </a:t>
            </a: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Element</a:t>
            </a: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동일</a:t>
            </a:r>
            <a:endParaRPr lang="en-US" altLang="ko-KR" sz="140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6169" y="2561660"/>
            <a:ext cx="3339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셀렉터의 녹색 오버레이</a:t>
            </a:r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</p:txBody>
      </p:sp>
      <p:pic>
        <p:nvPicPr>
          <p:cNvPr id="13" name="그림 12"/>
          <p:cNvPicPr/>
          <p:nvPr/>
        </p:nvPicPr>
        <p:blipFill>
          <a:blip r:embed="rId4"/>
          <a:stretch>
            <a:fillRect/>
          </a:stretch>
        </p:blipFill>
        <p:spPr>
          <a:xfrm>
            <a:off x="314432" y="3016745"/>
            <a:ext cx="4228516" cy="11223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4542948" y="3575254"/>
            <a:ext cx="4775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마우스오버된 요소의 위치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크기 출력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C#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역할</a:t>
            </a:r>
            <a:endParaRPr lang="en-US" altLang="ko-KR" b="1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셀렉터의 </a:t>
            </a: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select </a:t>
            </a: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 클릭 시 실행</a:t>
            </a:r>
            <a:endParaRPr lang="en-US" altLang="ko-KR" sz="140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6169" y="4447010"/>
            <a:ext cx="4700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셀렉터 </a:t>
            </a:r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Highlight, 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적색 </a:t>
            </a:r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Highlight]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42948" y="5583714"/>
            <a:ext cx="5079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이전에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select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요소의 위치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크기 출력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C#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역할</a:t>
            </a:r>
            <a:endParaRPr lang="en-US" altLang="ko-KR" b="1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셀렉터의 </a:t>
            </a: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Highlight </a:t>
            </a: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 클릭 시 실행</a:t>
            </a:r>
            <a:endParaRPr lang="en-US" altLang="ko-KR" sz="140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rcRect t="5419" b="-1"/>
          <a:stretch/>
        </p:blipFill>
        <p:spPr>
          <a:xfrm>
            <a:off x="314432" y="4966265"/>
            <a:ext cx="4228516" cy="123489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직선 연결선 18"/>
          <p:cNvCxnSpPr/>
          <p:nvPr/>
        </p:nvCxnSpPr>
        <p:spPr>
          <a:xfrm>
            <a:off x="176169" y="2521628"/>
            <a:ext cx="1172780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76169" y="4335048"/>
            <a:ext cx="1172780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/>
          <p:cNvSpPr/>
          <p:nvPr/>
        </p:nvSpPr>
        <p:spPr>
          <a:xfrm>
            <a:off x="0" y="0"/>
            <a:ext cx="1414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01 /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개요</a:t>
            </a:r>
            <a:endParaRPr lang="en-US" sz="24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749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50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36507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 frame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문제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05638" y="516625"/>
            <a:ext cx="7076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Frame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새로고침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접속시 반반의 확률로 셀렉터가 이상 동작함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5638" y="963407"/>
            <a:ext cx="3980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 확인 및 코드 로그로 수정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634" y="6478027"/>
            <a:ext cx="9178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새로고침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,reload_frame_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출력에러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_02.docx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178" y="2663750"/>
            <a:ext cx="9325948" cy="203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9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51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36507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 frame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문제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05638" y="516625"/>
            <a:ext cx="7076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Frame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새로고침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접속시 반반의 확률로 셀렉터가 이상 동작함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5638" y="963407"/>
            <a:ext cx="3980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 확인 및 코드 로그로 수정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634" y="6478027"/>
            <a:ext cx="9178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새로고침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,reload_frame_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출력에러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_02.docx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034" y="1671746"/>
            <a:ext cx="6331690" cy="35737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98583" y="5519956"/>
            <a:ext cx="7150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익스텐션 </a:t>
            </a:r>
            <a:r>
              <a:rPr lang="en-US" altLang="ko-KR" smtClean="0"/>
              <a:t>– content.js – delayContent()- notifyFrames() </a:t>
            </a:r>
            <a:r>
              <a:rPr lang="ko-KR" altLang="en-US" smtClean="0"/>
              <a:t>비동기 전환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92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52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36507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 frame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문제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05638" y="516625"/>
            <a:ext cx="7076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Frame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새로고침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접속시 반반의 확률로 셀렉터가 이상 동작함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5638" y="963407"/>
            <a:ext cx="3980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 확인 및 코드 로그로 수정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634" y="6478027"/>
            <a:ext cx="9178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새로고침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,reload_frame_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출력에러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_02.docx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096" y="1485161"/>
            <a:ext cx="8368250" cy="472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2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53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36507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 frame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문제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05638" y="516625"/>
            <a:ext cx="413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Frame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셀렉터가 이상 동작함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5638" y="963407"/>
            <a:ext cx="3980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 확인 및 코드 로그로 수정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634" y="6478027"/>
            <a:ext cx="7371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_frame_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_04 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730" y="1895805"/>
            <a:ext cx="9240540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9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54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36507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 frame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문제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05638" y="516625"/>
            <a:ext cx="413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Frame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셀렉터가 이상 동작함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5638" y="963407"/>
            <a:ext cx="3980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 확인 및 코드 로그로 수정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634" y="6478027"/>
            <a:ext cx="7371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_frame_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_04 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4796" y="3081827"/>
            <a:ext cx="106624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3600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</a:t>
            </a:r>
            <a:r>
              <a:rPr lang="ko-KR" altLang="en-US" sz="3600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셀렉터를 실행 시 페이지 정보를 다시 불러오기</a:t>
            </a:r>
            <a:endParaRPr lang="en-US" altLang="ko-KR" sz="3600" strike="sngStrike" smtClean="0">
              <a:solidFill>
                <a:schemeClr val="accent1">
                  <a:lumMod val="5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3600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  </a:t>
            </a:r>
            <a:r>
              <a:rPr lang="en-US" altLang="ko-KR" sz="3600" strike="sngStrike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mutation, popstate</a:t>
            </a:r>
            <a:r>
              <a:rPr lang="ko-KR" altLang="en-US" sz="3600" strike="sngStrike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 요소의 변화를 감지하기</a:t>
            </a:r>
            <a:endParaRPr lang="en-US" sz="3600" strike="sngStrike">
              <a:solidFill>
                <a:schemeClr val="accent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838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55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36507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 frame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문제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05638" y="516625"/>
            <a:ext cx="413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Frame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셀렉터가 이상 동작함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5638" y="963407"/>
            <a:ext cx="3980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 확인 및 코드 로그로 수정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634" y="6478027"/>
            <a:ext cx="7371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_frame_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_04 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967" y="1361786"/>
            <a:ext cx="9250066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27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56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36507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 frame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문제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05638" y="516625"/>
            <a:ext cx="413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Frame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셀렉터가 이상 동작함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5638" y="963407"/>
            <a:ext cx="3980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 확인 및 코드 로그로 수정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634" y="6478027"/>
            <a:ext cx="7371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_frame_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_04 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778" y="576825"/>
            <a:ext cx="5001686" cy="580089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066950" y="4370664"/>
            <a:ext cx="3087149" cy="3271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92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57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36507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 frame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문제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05638" y="516625"/>
            <a:ext cx="413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Frame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셀렉터가 이상 동작함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5638" y="963407"/>
            <a:ext cx="3980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 확인 및 코드 로그로 수정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634" y="6478027"/>
            <a:ext cx="7371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_frame_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_04 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869" y="2161975"/>
            <a:ext cx="6478931" cy="163609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128" y="4137345"/>
            <a:ext cx="8350001" cy="119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65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58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36507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 frame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문제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05638" y="516625"/>
            <a:ext cx="413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Frame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셀렉터가 이상 동작함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5638" y="963407"/>
            <a:ext cx="3980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 확인 및 코드 로그로 수정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634" y="6478027"/>
            <a:ext cx="7371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_frame_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_04 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269" y="4840083"/>
            <a:ext cx="5515745" cy="153373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381" y="1511909"/>
            <a:ext cx="6919520" cy="314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37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59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36507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02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 frame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문제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05638" y="516625"/>
            <a:ext cx="413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Frame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셀렉터가 이상 동작함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5638" y="963407"/>
            <a:ext cx="3980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 확인 및 코드 로그로 수정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634" y="6478027"/>
            <a:ext cx="7371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연관보고서</a:t>
            </a:r>
            <a:r>
              <a:rPr lang="en-US" altLang="ko-KR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\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보고서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서원형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_frame_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_04 .docx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926" y="1563106"/>
            <a:ext cx="7571014" cy="446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0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1963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</a:t>
            </a:r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용어 정리</a:t>
            </a:r>
            <a:endParaRPr lang="en-US" altLang="ko-KR" sz="2400" b="1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6169" y="602895"/>
            <a:ext cx="2871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[beBOT Extension]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35254" y="1777781"/>
            <a:ext cx="4488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beBOT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통신할 수 있는 크롬의 확장 프로그램</a:t>
            </a:r>
            <a:endParaRPr lang="en-US" altLang="ko-KR" b="1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(chrome</a:t>
            </a: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업데이트 및 배포 가능</a:t>
            </a: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6169" y="2561660"/>
            <a:ext cx="1968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[Frame 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</a:t>
            </a:r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35254" y="3327956"/>
            <a:ext cx="5275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나라장터에서 사용하는 요소를 담는 구조</a:t>
            </a:r>
            <a:endParaRPr lang="en-US" altLang="ko-KR" b="1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나라장터를 제외한 </a:t>
            </a: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beBOT</a:t>
            </a: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동작하는 모든 사이트는 </a:t>
            </a: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iframe </a:t>
            </a: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</a:t>
            </a:r>
            <a:endParaRPr lang="en-US" altLang="ko-KR" sz="140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6169" y="4447010"/>
            <a:ext cx="3147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[CSP 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콘텐츠 보안 정책</a:t>
            </a:r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34192" y="5783793"/>
            <a:ext cx="7520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콘텐츠 보안으로 인해 확장 프로그램등으로 버튼 클릭등을 할 수 없게 막아둔 보안</a:t>
            </a:r>
            <a:endParaRPr lang="en-US" altLang="ko-KR" b="1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요소가 </a:t>
            </a: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</a:t>
            </a: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실행시키는</a:t>
            </a: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 클릭</a:t>
            </a: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함수로 매핑되어 있는 것들은 실행 불가</a:t>
            </a:r>
            <a:endParaRPr lang="en-US" altLang="ko-KR" sz="140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76169" y="2521628"/>
            <a:ext cx="1172780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76169" y="4335048"/>
            <a:ext cx="1172780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/>
          <p:cNvSpPr/>
          <p:nvPr/>
        </p:nvSpPr>
        <p:spPr>
          <a:xfrm>
            <a:off x="0" y="0"/>
            <a:ext cx="1414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01 /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개요</a:t>
            </a:r>
            <a:endParaRPr lang="en-US" sz="24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170" y="984853"/>
            <a:ext cx="2776561" cy="14248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92" y="3023325"/>
            <a:ext cx="5151534" cy="115126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10988" y="3179677"/>
            <a:ext cx="295835" cy="1462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직사각형 20"/>
          <p:cNvSpPr/>
          <p:nvPr/>
        </p:nvSpPr>
        <p:spPr>
          <a:xfrm>
            <a:off x="519952" y="3547230"/>
            <a:ext cx="295835" cy="1462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직사각형 21"/>
          <p:cNvSpPr/>
          <p:nvPr/>
        </p:nvSpPr>
        <p:spPr>
          <a:xfrm>
            <a:off x="519951" y="3789279"/>
            <a:ext cx="295835" cy="1462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ost-thumbnai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92" y="5210167"/>
            <a:ext cx="6278419" cy="34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17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2724150"/>
            <a:ext cx="12192000" cy="140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941936" y="3044279"/>
            <a:ext cx="63081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 / </a:t>
            </a:r>
            <a:r>
              <a:rPr lang="ko-KR" altLang="en-US" sz="4400" b="1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향후 진행해야할 과제</a:t>
            </a:r>
            <a:endParaRPr lang="en-US" sz="4400" b="1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393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61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0" y="0"/>
              <a:ext cx="353173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03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향후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진행해야할 과제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599158" y="1559488"/>
            <a:ext cx="4359197" cy="1895475"/>
            <a:chOff x="1468476" y="1643730"/>
            <a:chExt cx="4359197" cy="1895475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1468476" y="1643730"/>
              <a:ext cx="4359197" cy="1895475"/>
            </a:xfrm>
            <a:prstGeom prst="roundRect">
              <a:avLst>
                <a:gd name="adj" fmla="val 11139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545512" y="1734763"/>
              <a:ext cx="12827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b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lang="ko-KR" altLang="en-US" sz="2400" b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셀렉터</a:t>
              </a:r>
              <a:r>
                <a:rPr lang="en-US" altLang="ko-KR" sz="2400" b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  <a:endParaRPr lang="en-US" altLang="ko-KR" sz="240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545512" y="2245628"/>
              <a:ext cx="22878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배율 이상출력</a:t>
              </a:r>
              <a:r>
                <a:rPr lang="en-US" altLang="ko-KR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출력부</a:t>
              </a:r>
              <a:r>
                <a:rPr lang="en-US" altLang="ko-KR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545512" y="2614960"/>
              <a:ext cx="30081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frame </a:t>
              </a:r>
              <a:r>
                <a:rPr lang="ko-KR" altLang="en-US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배율 이상 출력</a:t>
              </a:r>
              <a:r>
                <a:rPr lang="en-US" altLang="ko-KR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출력부</a:t>
              </a:r>
              <a:r>
                <a:rPr lang="en-US" altLang="ko-KR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669997" y="3824295"/>
            <a:ext cx="4359197" cy="1895475"/>
            <a:chOff x="1468476" y="3677571"/>
            <a:chExt cx="4359197" cy="1895475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1468476" y="3677571"/>
              <a:ext cx="4359197" cy="1895475"/>
            </a:xfrm>
            <a:prstGeom prst="roundRect">
              <a:avLst>
                <a:gd name="adj" fmla="val 11139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545512" y="3800536"/>
              <a:ext cx="155683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b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</a:t>
              </a:r>
              <a:r>
                <a:rPr lang="ko-KR" altLang="en-US" sz="2400" b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익스텐션</a:t>
              </a:r>
              <a:r>
                <a:rPr lang="en-US" altLang="ko-KR" sz="2400" b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  <a:endParaRPr lang="en-US" altLang="ko-KR" sz="240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545512" y="4351938"/>
              <a:ext cx="30253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UIPath </a:t>
              </a:r>
              <a:r>
                <a:rPr lang="ko-KR" altLang="en-US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충돌방지 개발</a:t>
              </a:r>
              <a:r>
                <a:rPr lang="en-US" altLang="ko-KR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동작부</a:t>
              </a:r>
              <a:r>
                <a:rPr lang="en-US" altLang="ko-KR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3676194" y="2954548"/>
            <a:ext cx="2661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셀렉터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QA(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동작부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276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62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261321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03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배율 이상출력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05638" y="516625"/>
            <a:ext cx="767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100%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아닌 배율에서의 이상 출력이 일부 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PC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존재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10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9938" y="4523859"/>
            <a:ext cx="4562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전임자가 해결했다고 작성해두었지만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에러 발생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19938" y="5147228"/>
            <a:ext cx="907011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판교 비봇화 中 셀렉터가 이상출력되었다는 보고를 받음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확인해보니 배율이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100%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아니면 이상 출력되는 모습이 있었고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판교 문제도 해당 건이라는 예측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이승우 실습생의 배율 관련 문서에 배율 보정식 수정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PC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동작 로직을 확인해야 함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18" name="그림 17"/>
          <p:cNvPicPr/>
          <p:nvPr/>
        </p:nvPicPr>
        <p:blipFill>
          <a:blip r:embed="rId2"/>
          <a:stretch>
            <a:fillRect/>
          </a:stretch>
        </p:blipFill>
        <p:spPr>
          <a:xfrm>
            <a:off x="3107908" y="1140124"/>
            <a:ext cx="5488305" cy="291211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9" name="직사각형 18"/>
          <p:cNvSpPr/>
          <p:nvPr/>
        </p:nvSpPr>
        <p:spPr>
          <a:xfrm>
            <a:off x="85440" y="6597498"/>
            <a:ext cx="84000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배율 문제는 시스템적으로 접근해야하므로 난도가 있는 문제이지만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시급한 문제이다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우선순위를 높게 가져가는 것이 좋으리라 보인다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446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63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589494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03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frame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오버레이 배율 이상출력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05638" y="516625"/>
            <a:ext cx="5128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이전 웹 표준인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&lt;frame&gt;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배율 보정코드 에러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928045" y="1385393"/>
            <a:ext cx="7933803" cy="3208294"/>
            <a:chOff x="1394755" y="1342734"/>
            <a:chExt cx="9402488" cy="4172532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4756" y="1342734"/>
              <a:ext cx="9402487" cy="4172532"/>
            </a:xfrm>
            <a:prstGeom prst="rect">
              <a:avLst/>
            </a:prstGeom>
          </p:spPr>
        </p:pic>
        <p:sp>
          <p:nvSpPr>
            <p:cNvPr id="25" name="직사각형 24"/>
            <p:cNvSpPr/>
            <p:nvPr/>
          </p:nvSpPr>
          <p:spPr>
            <a:xfrm>
              <a:off x="1394755" y="1818685"/>
              <a:ext cx="9402487" cy="2812038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28327" y="4943116"/>
            <a:ext cx="1099275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Iframe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달리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frame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구조에는 배율을 직관적으로 확인할 수 있는 코드가 없음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frame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사이트는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100%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배율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브라우저 배율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사용하고 있음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요소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x, y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좌표를 나누거나 하는 로직을 추가해야 함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이전 에러와는 다른 문제로 시스템 배율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전반적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&amp;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브라우저 배율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(frame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사이트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에러가 존재함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85440" y="6597498"/>
            <a:ext cx="84593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미결 과제중 가장 난도가 적으므로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프로그램 코드에 익숙해지고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적응하기 위해서 워밍업 정도로 가장 먼저 몰두하는 것을 추천한다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759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64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37401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03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셀렉터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이미지 셀렉터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05638" y="516625"/>
            <a:ext cx="9879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윈도우 셀렉터로 짚지 못하는 부분은 이미지 셀렉터로 수행하게 해야 하지만 특정 상황에서만 동작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07789" y="4582670"/>
            <a:ext cx="11588429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셀렉터와 윈도우 셀렉터를 언제 써야 하고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어떤 역할을 하는지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beBOT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코딩하는 실습생들이 정확하게 알아햐 함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NM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셀렉터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인터넷 요소를 가져온다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윈도우 셀렉터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윈도우 운영체제의 요소를 가져온다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.(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폴더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하단바등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셀렉터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동작상 짚지 못하는 부분을 사진을 찍어 아예 가져오게 된다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셀렉터가 작동하는 액티비티가 존재한다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요소 가져오기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하지만 이미지 클릭 같은 액티비티는 작동하지 않는다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414" y="1235138"/>
            <a:ext cx="3005313" cy="257405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797" y="1446095"/>
            <a:ext cx="3390238" cy="211486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926379" y="3780434"/>
            <a:ext cx="51796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*Process Limit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통해 셀렉터가 동작할 부분을 선택하고 이미지를 선택해야 한다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565179" y="3641934"/>
            <a:ext cx="49600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 액티비티는 왼쪽의 두 액티비티를 합쳐놓은 것으로 보이나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동작하지 않는다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5440" y="6597498"/>
            <a:ext cx="88056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판교에서 비봇화 도중 필요한 동작으로 우선 이미지 요소 가져오기 요소 클릭으로 동작을 구현할 수는 있지만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오류는 수정이 필요한 부분이다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988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65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12192000" cy="461665"/>
            <a:chOff x="0" y="0"/>
            <a:chExt cx="12192000" cy="461665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782156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03 /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익스텐션 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– UIPath </a:t>
              </a:r>
              <a:r>
                <a:rPr lang="ko-KR" altLang="en-US" sz="240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익스텐션 활성화한 채 충돌방지 개발</a:t>
              </a:r>
              <a:endParaRPr lang="en-US" sz="2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22634" y="6478027"/>
            <a:ext cx="9966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전임자의 미결과제이나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셀렉터 동작에 큰 요소로 작용하지 않았고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우선순위가 밀려 진행하지 못한 과제이다</a:t>
            </a:r>
            <a:endParaRPr lang="en-US" altLang="ko-KR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202105" y="885223"/>
            <a:ext cx="5113966" cy="284922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2634" y="515891"/>
            <a:ext cx="8841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비봇 익스텐션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UIPath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익스텐션간 충돌이 있어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UIPath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익스텐션을 비활성화하고 사용해야함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2634" y="3734444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충돌 원인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</p:txBody>
      </p:sp>
      <p:pic>
        <p:nvPicPr>
          <p:cNvPr id="10" name="그림 9"/>
          <p:cNvPicPr/>
          <p:nvPr/>
        </p:nvPicPr>
        <p:blipFill>
          <a:blip r:embed="rId3"/>
          <a:stretch>
            <a:fillRect/>
          </a:stretch>
        </p:blipFill>
        <p:spPr>
          <a:xfrm>
            <a:off x="284228" y="5525616"/>
            <a:ext cx="8987541" cy="4072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22634" y="6071849"/>
            <a:ext cx="98646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예상해결방법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접근하기 전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url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확인절차추가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chrome-extension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시작하는지 확인하고 접근차단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2105" y="4030492"/>
            <a:ext cx="11658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브라우저 열릴 시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UIPath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익스텐션이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chrome-extension://(UIPath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익스텐션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key)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형태의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url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가진 브라우저 생성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↓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비봇익스텐션은 열려있는 브라우저에 대해 접근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 수집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↓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크롬 정책 상 타 익스텐션으로 접근 불가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fatal error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발생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익스텐션 기능 정지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316071" y="3131222"/>
            <a:ext cx="5864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UIPath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익스텐션이 활성화된 채로 비봇 익스텐션 사용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803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FE0-9E9C-4F2B-ADA2-4300E7027D6B}" type="slidenum">
              <a:rPr lang="ko-KR" altLang="en-US" smtClean="0"/>
              <a:t>66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2305049"/>
            <a:ext cx="12192000" cy="19812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99C15B-7923-4B21-B940-36EDBB5AF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409" y="384525"/>
            <a:ext cx="2456230" cy="560783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2301776" y="2998838"/>
            <a:ext cx="7429500" cy="860325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7300" b="1" smtClean="0">
                <a:solidFill>
                  <a:schemeClr val="bg1"/>
                </a:solidFill>
              </a:rPr>
              <a:t>Q&amp;A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40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1963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</a:t>
            </a:r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용어 정리</a:t>
            </a:r>
            <a:endParaRPr lang="en-US" altLang="ko-KR" sz="2400" b="1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/>
          <p:cNvSpPr/>
          <p:nvPr/>
        </p:nvSpPr>
        <p:spPr>
          <a:xfrm>
            <a:off x="0" y="0"/>
            <a:ext cx="1414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01 /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개요</a:t>
            </a:r>
            <a:endParaRPr lang="en-US" sz="24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52" y="3842781"/>
            <a:ext cx="9158326" cy="2574798"/>
          </a:xfrm>
          <a:prstGeom prst="rect">
            <a:avLst/>
          </a:prstGeom>
        </p:spPr>
      </p:pic>
      <p:pic>
        <p:nvPicPr>
          <p:cNvPr id="21" name="그림 20"/>
          <p:cNvPicPr/>
          <p:nvPr/>
        </p:nvPicPr>
        <p:blipFill>
          <a:blip r:embed="rId3"/>
          <a:stretch>
            <a:fillRect/>
          </a:stretch>
        </p:blipFill>
        <p:spPr>
          <a:xfrm>
            <a:off x="4823670" y="649804"/>
            <a:ext cx="2422787" cy="300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4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1963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</a:t>
            </a:r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용어 정리</a:t>
            </a:r>
            <a:endParaRPr lang="en-US" altLang="ko-KR" sz="2400" b="1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/>
          <p:cNvSpPr/>
          <p:nvPr/>
        </p:nvSpPr>
        <p:spPr>
          <a:xfrm>
            <a:off x="0" y="0"/>
            <a:ext cx="1414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01 /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개요</a:t>
            </a:r>
            <a:endParaRPr lang="en-US" sz="24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8" name="그림 7"/>
          <p:cNvPicPr/>
          <p:nvPr/>
        </p:nvPicPr>
        <p:blipFill>
          <a:blip r:embed="rId2"/>
          <a:stretch>
            <a:fillRect/>
          </a:stretch>
        </p:blipFill>
        <p:spPr>
          <a:xfrm>
            <a:off x="1041414" y="940560"/>
            <a:ext cx="4505325" cy="5429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950720"/>
            <a:ext cx="5518150" cy="54197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8016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1963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</a:t>
            </a:r>
            <a:r>
              <a:rPr lang="en-US" altLang="ko-KR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용어 정리</a:t>
            </a:r>
            <a:endParaRPr lang="en-US" altLang="ko-KR" sz="2400" b="1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/>
          <p:cNvSpPr/>
          <p:nvPr/>
        </p:nvSpPr>
        <p:spPr>
          <a:xfrm>
            <a:off x="0" y="0"/>
            <a:ext cx="1414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01 / </a:t>
            </a:r>
            <a:r>
              <a:rPr lang="ko-KR" altLang="en-US" sz="24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개요</a:t>
            </a:r>
            <a:endParaRPr lang="en-US" sz="24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098" name="Picture 2" descr="셀렉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554" y="655229"/>
            <a:ext cx="5013441" cy="5876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481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2827</TotalTime>
  <Words>3061</Words>
  <Application>Microsoft Office PowerPoint</Application>
  <PresentationFormat>와이드스크린</PresentationFormat>
  <Paragraphs>370</Paragraphs>
  <Slides>66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4" baseType="lpstr">
      <vt:lpstr>나눔바른고딕 Light</vt:lpstr>
      <vt:lpstr>나눔스퀘어라운드 ExtraBold</vt:lpstr>
      <vt:lpstr>Calibri</vt:lpstr>
      <vt:lpstr>나눔스퀘어라운드 Bold</vt:lpstr>
      <vt:lpstr>맑은 고딕</vt:lpstr>
      <vt:lpstr>나눔바른고딕</vt:lpstr>
      <vt:lpstr>Arial</vt:lpstr>
      <vt:lpstr>Office 테마</vt:lpstr>
      <vt:lpstr>&lt; 인수인계_셀렉터 &gt;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 인수인계 &gt;</dc:title>
  <dc:creator>USER</dc:creator>
  <cp:lastModifiedBy>USER</cp:lastModifiedBy>
  <cp:revision>365</cp:revision>
  <cp:lastPrinted>2024-08-19T05:48:09Z</cp:lastPrinted>
  <dcterms:created xsi:type="dcterms:W3CDTF">2023-12-13T00:23:16Z</dcterms:created>
  <dcterms:modified xsi:type="dcterms:W3CDTF">2024-08-29T06:17:19Z</dcterms:modified>
</cp:coreProperties>
</file>